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73" r:id="rId3"/>
    <p:sldId id="258" r:id="rId4"/>
    <p:sldId id="259" r:id="rId5"/>
    <p:sldId id="260" r:id="rId6"/>
    <p:sldId id="294" r:id="rId7"/>
    <p:sldId id="261" r:id="rId8"/>
    <p:sldId id="262" r:id="rId9"/>
    <p:sldId id="263" r:id="rId10"/>
    <p:sldId id="271" r:id="rId11"/>
    <p:sldId id="283" r:id="rId12"/>
    <p:sldId id="284" r:id="rId13"/>
    <p:sldId id="289" r:id="rId14"/>
    <p:sldId id="290" r:id="rId15"/>
    <p:sldId id="291" r:id="rId16"/>
    <p:sldId id="272" r:id="rId17"/>
    <p:sldId id="29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rcRect b="3795"/>
          <a:stretch>
            <a:fillRect/>
          </a:stretch>
        </p:blipFill>
        <p:spPr>
          <a:xfrm>
            <a:off x="0" y="260350"/>
            <a:ext cx="12192000" cy="6597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620713"/>
            <a:ext cx="10943167" cy="1082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1843088"/>
            <a:ext cx="10949517" cy="981075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8C7A9597-BEB4-4ACF-A637-A32961C6DE16}" type="datetimeFigureOut">
              <a:rPr lang="en-IN" smtClean="0"/>
            </a:fld>
            <a:endParaRPr lang="en-IN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57A7D067-39A1-4860-A5ED-99AE3EA6432F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7A9597-BEB4-4ACF-A637-A32961C6DE16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7A7D067-39A1-4860-A5ED-99AE3EA6432F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7A9597-BEB4-4ACF-A637-A32961C6DE16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7A7D067-39A1-4860-A5ED-99AE3EA6432F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7A9597-BEB4-4ACF-A637-A32961C6DE16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7A7D067-39A1-4860-A5ED-99AE3EA6432F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7A9597-BEB4-4ACF-A637-A32961C6DE16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7A7D067-39A1-4860-A5ED-99AE3EA6432F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7A9597-BEB4-4ACF-A637-A32961C6DE16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7A7D067-39A1-4860-A5ED-99AE3EA6432F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7A9597-BEB4-4ACF-A637-A32961C6DE16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7A7D067-39A1-4860-A5ED-99AE3EA6432F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7A9597-BEB4-4ACF-A637-A32961C6DE16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7A7D067-39A1-4860-A5ED-99AE3EA6432F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7A9597-BEB4-4ACF-A637-A32961C6DE16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7A7D067-39A1-4860-A5ED-99AE3EA6432F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7A9597-BEB4-4ACF-A637-A32961C6DE16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7A7D067-39A1-4860-A5ED-99AE3EA6432F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7A9597-BEB4-4ACF-A637-A32961C6DE16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7A7D067-39A1-4860-A5ED-99AE3EA6432F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8C7A9597-BEB4-4ACF-A637-A32961C6DE16}" type="datetimeFigureOut">
              <a:rPr lang="en-IN" smtClean="0"/>
            </a:fld>
            <a:endParaRPr lang="en-I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IN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57A7D067-39A1-4860-A5ED-99AE3EA6432F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wmf"/><Relationship Id="rId1" Type="http://schemas.openxmlformats.org/officeDocument/2006/relationships/oleObject" Target="../embeddings/oleObject8.bin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wmf"/><Relationship Id="rId1" Type="http://schemas.openxmlformats.org/officeDocument/2006/relationships/oleObject" Target="../embeddings/oleObject9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wmf"/><Relationship Id="rId1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wmf"/><Relationship Id="rId1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.w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7.wmf"/><Relationship Id="rId1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w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9.wmf"/><Relationship Id="rId1" Type="http://schemas.openxmlformats.org/officeDocument/2006/relationships/oleObject" Target="../embeddings/oleObject5.bin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wmf"/><Relationship Id="rId1" Type="http://schemas.openxmlformats.org/officeDocument/2006/relationships/oleObject" Target="../embeddings/oleObject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465" name="Picture 1" descr="logo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33363"/>
            <a:ext cx="1711325" cy="1685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61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0" y="296863"/>
            <a:ext cx="2160588" cy="1755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Box 3"/>
          <p:cNvSpPr txBox="1"/>
          <p:nvPr/>
        </p:nvSpPr>
        <p:spPr>
          <a:xfrm>
            <a:off x="4004945" y="297180"/>
            <a:ext cx="49396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b="1" spc="-5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rebuchet MS" panose="020B0603020202020204"/>
                <a:cs typeface="Trebuchet MS" panose="020B0603020202020204"/>
                <a:sym typeface="+mn-ea"/>
              </a:rPr>
              <a:t>G.H.RAISONI COLLEGE OF ENGG &amp; TECH       </a:t>
            </a:r>
            <a:endParaRPr kumimoji="0" lang="en-US" b="1" i="0" u="none" strike="noStrike" kern="1200" cap="none" spc="-5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Trebuchet MS" panose="020B0603020202020204"/>
              <a:ea typeface="+mn-ea"/>
              <a:cs typeface="Trebuchet MS" panose="020B060302020202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b="1" spc="-5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rebuchet MS" panose="020B0603020202020204"/>
                <a:cs typeface="Trebuchet MS" panose="020B0603020202020204"/>
                <a:sym typeface="+mn-ea"/>
              </a:rPr>
              <a:t>          </a:t>
            </a:r>
            <a:r>
              <a:rPr lang="en-IN" b="1" spc="-5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rebuchet MS" panose="020B0603020202020204"/>
                <a:cs typeface="Trebuchet MS" panose="020B0603020202020204"/>
                <a:sym typeface="+mn-ea"/>
              </a:rPr>
              <a:t>WAGHOLI, PUNE-412207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4088130" y="1098550"/>
            <a:ext cx="40157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IN" b="1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sym typeface="+mn-ea"/>
              </a:rPr>
              <a:t>Accredited by NAAC with A+ Grade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3709035" y="1814195"/>
            <a:ext cx="463740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b="1" spc="-5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Sitka Display" panose="02000505000000020004" pitchFamily="2" charset="0"/>
                <a:cs typeface="Trebuchet MS" panose="020B0603020202020204"/>
                <a:sym typeface="+mn-ea"/>
              </a:rPr>
              <a:t>DEPARTMENT OF COMPUTER ENGINEERING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3978275" y="2705735"/>
            <a:ext cx="4098925" cy="13049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ts val="2825"/>
              </a:lnSpc>
            </a:pPr>
            <a:r>
              <a:rPr i="1">
                <a:solidFill>
                  <a:srgbClr val="562213"/>
                </a:solidFill>
                <a:latin typeface="Trebuchet MS" panose="020B0603020202020204" pitchFamily="34" charset="0"/>
                <a:cs typeface="Trebuchet MS" panose="020B0603020202020204" pitchFamily="34" charset="0"/>
                <a:sym typeface="+mn-ea"/>
              </a:rPr>
              <a:t>Seminar </a:t>
            </a:r>
            <a:r>
              <a:rPr lang="en-US" i="1">
                <a:solidFill>
                  <a:srgbClr val="562213"/>
                </a:solidFill>
                <a:latin typeface="Trebuchet MS" panose="020B0603020202020204" pitchFamily="34" charset="0"/>
                <a:cs typeface="Trebuchet MS" panose="020B0603020202020204" pitchFamily="34" charset="0"/>
                <a:sym typeface="+mn-ea"/>
              </a:rPr>
              <a:t>Topic</a:t>
            </a:r>
            <a:r>
              <a:rPr i="1">
                <a:solidFill>
                  <a:srgbClr val="562213"/>
                </a:solidFill>
                <a:latin typeface="Trebuchet MS" panose="020B0603020202020204" pitchFamily="34" charset="0"/>
                <a:cs typeface="Trebuchet MS" panose="020B0603020202020204" pitchFamily="34" charset="0"/>
                <a:sym typeface="+mn-ea"/>
              </a:rPr>
              <a:t> on</a:t>
            </a:r>
            <a:endParaRPr i="1">
              <a:solidFill>
                <a:srgbClr val="000000"/>
              </a:solidFill>
              <a:latin typeface="Trebuchet MS" panose="020B0603020202020204" pitchFamily="34" charset="0"/>
              <a:cs typeface="Trebuchet MS" panose="020B0603020202020204" pitchFamily="34" charset="0"/>
            </a:endParaRPr>
          </a:p>
          <a:p>
            <a:pPr algn="ctr">
              <a:lnSpc>
                <a:spcPts val="6475"/>
              </a:lnSpc>
              <a:spcBef>
                <a:spcPts val="165"/>
              </a:spcBef>
            </a:pPr>
            <a:r>
              <a:rPr lang="en-US" sz="2800" b="1">
                <a:solidFill>
                  <a:srgbClr val="002060"/>
                </a:solidFill>
              </a:rPr>
              <a:t>“Augmented Reality,,</a:t>
            </a:r>
            <a:endParaRPr lang="en-US" sz="2800" b="1">
              <a:solidFill>
                <a:srgbClr val="002060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429895" y="4534535"/>
            <a:ext cx="1133221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698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b="1" cap="all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cs typeface="Calibri" panose="020F0502020204030204" charset="0"/>
                <a:sym typeface="+mn-ea"/>
              </a:rPr>
              <a:t>Presented</a:t>
            </a:r>
            <a:r>
              <a:rPr lang="en-US" b="1" spc="-80" noProof="0" dirty="0">
                <a:ln>
                  <a:noFill/>
                </a:ln>
                <a:solidFill>
                  <a:srgbClr val="310D04"/>
                </a:solidFill>
                <a:effectLst/>
                <a:uLnTx/>
                <a:uFillTx/>
                <a:latin typeface="Trebuchet MS" panose="020B0603020202020204"/>
                <a:cs typeface="Trebuchet MS" panose="020B0603020202020204"/>
                <a:sym typeface="+mn-ea"/>
              </a:rPr>
              <a:t> </a:t>
            </a:r>
            <a:r>
              <a:rPr lang="en-US" b="1" cap="all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cs typeface="Calibri" panose="020F0502020204030204" charset="0"/>
                <a:sym typeface="+mn-ea"/>
              </a:rPr>
              <a:t>by -</a:t>
            </a:r>
            <a:r>
              <a:rPr lang="en-US" b="1" spc="-85" noProof="0" dirty="0">
                <a:ln>
                  <a:noFill/>
                </a:ln>
                <a:solidFill>
                  <a:srgbClr val="310D04"/>
                </a:solidFill>
                <a:effectLst/>
                <a:uLnTx/>
                <a:uFillTx/>
                <a:latin typeface="Trebuchet MS" panose="020B0603020202020204"/>
                <a:cs typeface="Trebuchet MS" panose="020B0603020202020204"/>
                <a:sym typeface="+mn-ea"/>
              </a:rPr>
              <a:t>                                                                                                                           </a:t>
            </a:r>
            <a:r>
              <a:rPr lang="en-US" b="1" cap="all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  <a:cs typeface="Calibri" panose="020F0502020204030204" charset="0"/>
                <a:sym typeface="+mn-ea"/>
              </a:rPr>
              <a:t>Guided by –</a:t>
            </a:r>
            <a:endParaRPr kumimoji="0" lang="en-US" b="1" i="0" u="none" strike="noStrike" kern="1200" cap="all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</a:endParaRPr>
          </a:p>
          <a:p>
            <a:pPr marL="698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b="0" i="0" u="none" strike="noStrike" kern="1200" cap="none" spc="-80" normalizeH="0" baseline="0" noProof="0" dirty="0">
              <a:ln>
                <a:noFill/>
              </a:ln>
              <a:solidFill>
                <a:srgbClr val="310D04"/>
              </a:solidFill>
              <a:effectLst/>
              <a:uLnTx/>
              <a:uFillTx/>
              <a:latin typeface="Trebuchet MS" panose="020B0603020202020204"/>
              <a:ea typeface="+mn-ea"/>
              <a:cs typeface="Trebuchet MS" panose="020B0603020202020204"/>
            </a:endParaRPr>
          </a:p>
          <a:p>
            <a:pPr marL="698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pc="-65" noProof="0" dirty="0">
                <a:ln>
                  <a:noFill/>
                </a:ln>
                <a:solidFill>
                  <a:srgbClr val="310D04"/>
                </a:solidFill>
                <a:effectLst/>
                <a:uLnTx/>
                <a:uFillTx/>
                <a:latin typeface="Trebuchet MS" panose="020B0603020202020204"/>
                <a:cs typeface="Trebuchet MS" panose="020B0603020202020204"/>
                <a:sym typeface="+mn-ea"/>
              </a:rPr>
              <a:t>Ajay Bharsakale                                                                                                                       </a:t>
            </a:r>
            <a:r>
              <a:rPr lang="en-US" spc="-100" noProof="0" dirty="0">
                <a:ln>
                  <a:noFill/>
                </a:ln>
                <a:solidFill>
                  <a:srgbClr val="310D04"/>
                </a:solidFill>
                <a:effectLst/>
                <a:uLnTx/>
                <a:uFillTx/>
                <a:latin typeface="Trebuchet MS" panose="020B0603020202020204"/>
                <a:cs typeface="Trebuchet MS" panose="020B0603020202020204"/>
                <a:sym typeface="+mn-ea"/>
              </a:rPr>
              <a:t>Prof.</a:t>
            </a:r>
            <a:r>
              <a:rPr lang="en-US" spc="-210" noProof="0" dirty="0">
                <a:ln>
                  <a:noFill/>
                </a:ln>
                <a:solidFill>
                  <a:srgbClr val="310D04"/>
                </a:solidFill>
                <a:effectLst/>
                <a:uLnTx/>
                <a:uFillTx/>
                <a:latin typeface="Trebuchet MS" panose="020B0603020202020204"/>
                <a:cs typeface="Trebuchet MS" panose="020B0603020202020204"/>
                <a:sym typeface="+mn-ea"/>
              </a:rPr>
              <a:t> </a:t>
            </a:r>
            <a:r>
              <a:rPr lang="en-US" spc="-65" noProof="0" dirty="0">
                <a:ln>
                  <a:noFill/>
                </a:ln>
                <a:solidFill>
                  <a:srgbClr val="310D04"/>
                </a:solidFill>
                <a:effectLst/>
                <a:uLnTx/>
                <a:uFillTx/>
                <a:latin typeface="Trebuchet MS" panose="020B0603020202020204"/>
                <a:cs typeface="Trebuchet MS" panose="020B0603020202020204"/>
                <a:sym typeface="+mn-ea"/>
              </a:rPr>
              <a:t>Nilesh </a:t>
            </a:r>
            <a:r>
              <a:rPr lang="en-US" spc="-65" noProof="0" dirty="0" err="1">
                <a:ln>
                  <a:noFill/>
                </a:ln>
                <a:solidFill>
                  <a:srgbClr val="310D04"/>
                </a:solidFill>
                <a:effectLst/>
                <a:uLnTx/>
                <a:uFillTx/>
                <a:latin typeface="Trebuchet MS" panose="020B0603020202020204"/>
                <a:cs typeface="Trebuchet MS" panose="020B0603020202020204"/>
                <a:sym typeface="+mn-ea"/>
              </a:rPr>
              <a:t>Deotale Sir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Trebuchet MS" panose="020B0603020202020204"/>
            </a:endParaRPr>
          </a:p>
          <a:p>
            <a:pPr marL="698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pc="-80" noProof="0" dirty="0">
                <a:ln>
                  <a:noFill/>
                </a:ln>
                <a:solidFill>
                  <a:srgbClr val="310D04"/>
                </a:solidFill>
                <a:effectLst/>
                <a:uLnTx/>
                <a:uFillTx/>
                <a:latin typeface="Trebuchet MS" panose="020B0603020202020204"/>
                <a:cs typeface="Trebuchet MS" panose="020B0603020202020204"/>
                <a:sym typeface="+mn-ea"/>
              </a:rPr>
              <a:t>                      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olidFill>
                  <a:srgbClr val="7030A0"/>
                </a:solidFill>
              </a:rPr>
              <a:t>Advantages of video see-through HMD</a:t>
            </a:r>
            <a:endParaRPr lang="en-US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720850"/>
            <a:ext cx="9222105" cy="4953000"/>
          </a:xfrm>
        </p:spPr>
        <p:txBody>
          <a:bodyPr/>
          <a:p>
            <a:r>
              <a:rPr lang="en-US" sz="2800"/>
              <a:t>Flexibility in composition strategies</a:t>
            </a:r>
            <a:endParaRPr lang="en-US" sz="2800"/>
          </a:p>
          <a:p>
            <a:r>
              <a:rPr lang="en-US" sz="2800"/>
              <a:t>Wide field of view</a:t>
            </a:r>
            <a:endParaRPr lang="en-US" sz="2800"/>
          </a:p>
          <a:p>
            <a:r>
              <a:rPr lang="en-US" sz="2800"/>
              <a:t>Real and virtual view delays can be matched</a:t>
            </a:r>
            <a:endParaRPr lang="en-US" sz="2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olidFill>
                  <a:srgbClr val="7030A0"/>
                </a:solidFill>
              </a:rPr>
              <a:t>Applications:</a:t>
            </a:r>
            <a:endParaRPr lang="en-US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Medical</a:t>
            </a:r>
            <a:endParaRPr lang="en-US"/>
          </a:p>
          <a:p>
            <a:r>
              <a:rPr lang="en-US"/>
              <a:t>Entertainment</a:t>
            </a:r>
            <a:endParaRPr lang="en-US"/>
          </a:p>
          <a:p>
            <a:r>
              <a:rPr lang="en-US"/>
              <a:t>Military Training</a:t>
            </a:r>
            <a:endParaRPr lang="en-US"/>
          </a:p>
          <a:p>
            <a:r>
              <a:rPr lang="en-US"/>
              <a:t>Engineering Design</a:t>
            </a:r>
            <a:endParaRPr lang="en-US"/>
          </a:p>
          <a:p>
            <a:r>
              <a:rPr lang="en-US"/>
              <a:t>Robotics</a:t>
            </a:r>
            <a:endParaRPr lang="en-US"/>
          </a:p>
          <a:p>
            <a:r>
              <a:rPr lang="en-US"/>
              <a:t>Hazard Detection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5" name="Content Placeholder 4"/>
          <p:cNvGraphicFramePr/>
          <p:nvPr>
            <p:ph idx="1"/>
          </p:nvPr>
        </p:nvGraphicFramePr>
        <p:xfrm>
          <a:off x="594360" y="952500"/>
          <a:ext cx="8731250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8915400" imgH="5057775" progId="Paint.Picture">
                  <p:embed/>
                </p:oleObj>
              </mc:Choice>
              <mc:Fallback>
                <p:oleObj name="" r:id="rId1" imgW="8915400" imgH="50577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94360" y="952500"/>
                        <a:ext cx="8731250" cy="495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Content Placeholder 3"/>
          <p:cNvGraphicFramePr/>
          <p:nvPr>
            <p:ph idx="1"/>
          </p:nvPr>
        </p:nvGraphicFramePr>
        <p:xfrm>
          <a:off x="1675887" y="643890"/>
          <a:ext cx="8840226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9163050" imgH="5133975" progId="Paint.Picture">
                  <p:embed/>
                </p:oleObj>
              </mc:Choice>
              <mc:Fallback>
                <p:oleObj name="" r:id="rId1" imgW="9163050" imgH="5133975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75887" y="643890"/>
                        <a:ext cx="8840226" cy="495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olidFill>
                  <a:srgbClr val="7030A0"/>
                </a:solidFill>
              </a:rPr>
              <a:t>References:</a:t>
            </a:r>
            <a:endParaRPr lang="en-US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66520"/>
            <a:ext cx="10972800" cy="4953000"/>
          </a:xfrm>
        </p:spPr>
        <p:txBody>
          <a:bodyPr/>
          <a:p>
            <a:r>
              <a:rPr lang="en-US" sz="2800"/>
              <a:t>2008 7th IEEE/ACM International Symposium on Mixed and Augmented Reality</a:t>
            </a:r>
            <a:endParaRPr lang="en-US" sz="2800"/>
          </a:p>
          <a:p>
            <a:r>
              <a:rPr lang="en-US" sz="2800"/>
              <a:t>Year: 2008 | Conference Paper</a:t>
            </a:r>
            <a:endParaRPr lang="en-US" sz="2800"/>
          </a:p>
          <a:p>
            <a:r>
              <a:rPr lang="en-US" sz="2800"/>
              <a:t>Advanced training methods using an Augmented Reality ultrasound simulator</a:t>
            </a:r>
            <a:endParaRPr lang="en-US" sz="2800"/>
          </a:p>
          <a:p>
            <a:r>
              <a:rPr lang="en-US" sz="2800"/>
              <a:t>Tobias Blum ; Sandro Michael Heining ; Oliver Kutter ; Nassir Navab</a:t>
            </a:r>
            <a:endParaRPr lang="en-US" sz="2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8765"/>
            <a:ext cx="10972800" cy="582613"/>
          </a:xfrm>
        </p:spPr>
        <p:txBody>
          <a:bodyPr/>
          <a:p>
            <a:r>
              <a:rPr lang="en-US">
                <a:solidFill>
                  <a:srgbClr val="7030A0"/>
                </a:solidFill>
              </a:rPr>
              <a:t>                           Any Questions?</a:t>
            </a:r>
            <a:endParaRPr lang="en-US">
              <a:solidFill>
                <a:srgbClr val="7030A0"/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441690" y="3267710"/>
            <a:ext cx="2206625" cy="22129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sz="6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Thank you.....</a:t>
            </a:r>
            <a:endParaRPr lang="en-US" sz="66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8788"/>
            <a:ext cx="10515600" cy="888643"/>
          </a:xfrm>
        </p:spPr>
        <p:txBody>
          <a:bodyPr>
            <a:normAutofit/>
          </a:bodyPr>
          <a:lstStyle/>
          <a:p>
            <a:pPr algn="ctr"/>
            <a:r>
              <a:rPr lang="en-US" altLang="en-IN" sz="4800" b="1" dirty="0" smtClean="0">
                <a:solidFill>
                  <a:srgbClr val="7030A0"/>
                </a:solidFill>
                <a:latin typeface="Algerian" panose="04020705040A02060702" pitchFamily="82" charset="0"/>
              </a:rPr>
              <a:t>Topic Discussed</a:t>
            </a:r>
            <a:endParaRPr lang="en-US" altLang="en-IN" sz="4800" b="1" dirty="0" smtClean="0">
              <a:solidFill>
                <a:srgbClr val="7030A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975" y="1196501"/>
            <a:ext cx="10606825" cy="515953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en-IN" dirty="0" smtClean="0"/>
              <a:t>Augmented Reality</a:t>
            </a:r>
            <a:endParaRPr lang="en-US" altLang="en-I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IN" dirty="0" smtClean="0"/>
              <a:t>Augmented Reality System</a:t>
            </a:r>
            <a:endParaRPr lang="en-US" altLang="en-I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IN" dirty="0" smtClean="0"/>
              <a:t>How its Work?</a:t>
            </a:r>
            <a:endParaRPr lang="en-US" altLang="en-I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IN" dirty="0" smtClean="0"/>
              <a:t>Display Techniques</a:t>
            </a:r>
            <a:endParaRPr lang="en-US" altLang="en-I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IN" dirty="0" smtClean="0"/>
              <a:t>Technology</a:t>
            </a:r>
            <a:endParaRPr lang="en-US" altLang="en-I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IN" dirty="0" smtClean="0"/>
              <a:t>Applications and Examples</a:t>
            </a:r>
            <a:endParaRPr lang="en-US" altLang="en-IN" dirty="0" smtClean="0"/>
          </a:p>
          <a:p>
            <a:pPr>
              <a:buFont typeface="Wingdings" panose="05000000000000000000" pitchFamily="2" charset="2"/>
              <a:buChar char="Ø"/>
            </a:pPr>
            <a:endParaRPr lang="en-IN" dirty="0" smtClean="0"/>
          </a:p>
          <a:p>
            <a:pPr>
              <a:buFont typeface="Wingdings" panose="05000000000000000000" pitchFamily="2" charset="2"/>
              <a:buChar char="Ø"/>
            </a:pPr>
            <a:endParaRPr lang="en-IN" dirty="0" smtClean="0"/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IN" sz="4800" dirty="0" smtClean="0">
                <a:solidFill>
                  <a:srgbClr val="7030A0"/>
                </a:solidFill>
                <a:latin typeface="Algerian" panose="04020705040A02060702" pitchFamily="82" charset="0"/>
              </a:rPr>
              <a:t>What is Augmented Reality</a:t>
            </a:r>
            <a:r>
              <a:rPr lang="en-IN" sz="4800" dirty="0" smtClean="0">
                <a:solidFill>
                  <a:srgbClr val="7030A0"/>
                </a:solidFill>
                <a:latin typeface="Algerian" panose="04020705040A02060702" pitchFamily="82" charset="0"/>
              </a:rPr>
              <a:t> </a:t>
            </a:r>
            <a:r>
              <a:rPr lang="en-IN" sz="4800" dirty="0" smtClean="0"/>
              <a:t>             </a:t>
            </a:r>
            <a:r>
              <a:rPr lang="en-IN" dirty="0" smtClean="0"/>
              <a:t>  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41450"/>
            <a:ext cx="4086860" cy="4953000"/>
          </a:xfrm>
        </p:spPr>
        <p:txBody>
          <a:bodyPr/>
          <a:lstStyle/>
          <a:p>
            <a:r>
              <a:rPr lang="en-US" altLang="en-IN" sz="2400" dirty="0"/>
              <a:t>A combination of real scene viewed by a user and virtual scene generated by a computer thats augmented the scene with additional information.</a:t>
            </a:r>
            <a:endParaRPr lang="en-US" altLang="en-IN" sz="2400" dirty="0"/>
          </a:p>
        </p:txBody>
      </p:sp>
      <p:graphicFrame>
        <p:nvGraphicFramePr>
          <p:cNvPr id="7" name="Content Placeholder 6"/>
          <p:cNvGraphicFramePr/>
          <p:nvPr>
            <p:ph sz="half" idx="2"/>
          </p:nvPr>
        </p:nvGraphicFramePr>
        <p:xfrm>
          <a:off x="7452043" y="1441450"/>
          <a:ext cx="3060065" cy="397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3057525" imgH="3971925" progId="Paint.Picture">
                  <p:embed/>
                </p:oleObj>
              </mc:Choice>
              <mc:Fallback>
                <p:oleObj name="" r:id="rId1" imgW="3057525" imgH="3971925" progId="Paint.Picture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452043" y="1441450"/>
                        <a:ext cx="3060065" cy="397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ChangeAspect="1"/>
          </p:cNvGraphicFramePr>
          <p:nvPr>
            <p:ph idx="1"/>
          </p:nvPr>
        </p:nvGraphicFramePr>
        <p:xfrm>
          <a:off x="7158355" y="1892300"/>
          <a:ext cx="3540125" cy="3072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3752850" imgH="3257550" progId="Paint.Picture">
                  <p:embed/>
                </p:oleObj>
              </mc:Choice>
              <mc:Fallback>
                <p:oleObj name="" r:id="rId1" imgW="3752850" imgH="325755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158355" y="1892300"/>
                        <a:ext cx="3540125" cy="3072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5"/>
          <p:cNvSpPr txBox="1"/>
          <p:nvPr/>
        </p:nvSpPr>
        <p:spPr>
          <a:xfrm>
            <a:off x="1065530" y="1892300"/>
            <a:ext cx="3362325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/>
              <a:t>The AR system adds virtual computer generated objects, audio and other sense enhancement to the real world envoirnment in real time.</a:t>
            </a:r>
            <a:endParaRPr lang="en-US" sz="240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2800">
                <a:solidFill>
                  <a:srgbClr val="7030A0"/>
                </a:solidFill>
              </a:rPr>
              <a:t>The Current State of Play in Augmented Reality (The Present)</a:t>
            </a:r>
            <a:endParaRPr lang="en-US" sz="280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85620"/>
            <a:ext cx="9913620" cy="4177665"/>
          </a:xfrm>
        </p:spPr>
        <p:txBody>
          <a:bodyPr/>
          <a:p>
            <a:r>
              <a:rPr lang="en-US" sz="2400"/>
              <a:t>General hardware components - a display, accelerometers, GPS, camera, microphone</a:t>
            </a:r>
            <a:endParaRPr lang="en-US" sz="2400"/>
          </a:p>
          <a:p>
            <a:pPr marL="0" indent="0">
              <a:buNone/>
            </a:pPr>
            <a:endParaRPr lang="en-US" sz="2400"/>
          </a:p>
          <a:p>
            <a:r>
              <a:rPr lang="en-US" sz="2400"/>
              <a:t>Sensors and input devices include - GPS, gyroscopes, accelerometers, compasses, RFID, wireless sensors, touch recognition, speech recognition, eye tracking and peripherals.</a:t>
            </a:r>
            <a:endParaRPr lang="en-US" sz="2400"/>
          </a:p>
          <a:p>
            <a:pPr marL="0" indent="0">
              <a:buNone/>
            </a:pPr>
            <a:r>
              <a:rPr lang="en-US" sz="2400"/>
              <a:t> </a:t>
            </a:r>
            <a:endParaRPr lang="en-US" sz="2400"/>
          </a:p>
          <a:p>
            <a:r>
              <a:rPr lang="en-US" sz="2400"/>
              <a:t>Software - There is already a an Augmented Reality Markup Language (ARML) which is being used to standardize XML grammar for virtual reality.</a:t>
            </a:r>
            <a:endParaRPr lang="en-US"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7030A0"/>
                </a:solidFill>
                <a:latin typeface="Algerian" panose="04020705040A02060702" pitchFamily="82" charset="0"/>
              </a:rPr>
              <a:t>Wh</a:t>
            </a:r>
            <a:r>
              <a:rPr lang="en-US" altLang="en-IN" dirty="0" smtClean="0">
                <a:solidFill>
                  <a:srgbClr val="7030A0"/>
                </a:solidFill>
                <a:latin typeface="Algerian" panose="04020705040A02060702" pitchFamily="82" charset="0"/>
              </a:rPr>
              <a:t>at is the Goal of AR?</a:t>
            </a:r>
            <a:endParaRPr lang="en-US" altLang="en-IN" dirty="0" smtClean="0">
              <a:solidFill>
                <a:srgbClr val="7030A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824355"/>
            <a:ext cx="7997825" cy="4953000"/>
          </a:xfrm>
        </p:spPr>
        <p:txBody>
          <a:bodyPr>
            <a:normAutofit/>
          </a:bodyPr>
          <a:lstStyle/>
          <a:p>
            <a:pPr>
              <a:buFont typeface="Wingdings" panose="05000000000000000000" charset="0"/>
              <a:buChar char="§"/>
            </a:pPr>
            <a:r>
              <a:rPr lang="en-US" alt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Enhance a person performance and perception of the world.</a:t>
            </a:r>
            <a:endParaRPr lang="en-US" alt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charset="0"/>
              <a:buChar char="§"/>
            </a:pPr>
            <a:endParaRPr lang="en-US" alt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charset="0"/>
              <a:buChar char="§"/>
            </a:pPr>
            <a:r>
              <a:rPr lang="en-US" alt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system such that a user cannot tell the difference between the real world and the virtual augmentation of it.</a:t>
            </a:r>
            <a:endParaRPr lang="en-US" alt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US" alt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71450"/>
            <a:ext cx="5020310" cy="582930"/>
          </a:xfrm>
        </p:spPr>
        <p:txBody>
          <a:bodyPr/>
          <a:lstStyle/>
          <a:p>
            <a:pPr algn="ctr"/>
            <a:r>
              <a:rPr lang="en-IN" dirty="0" smtClean="0">
                <a:solidFill>
                  <a:srgbClr val="7030A0"/>
                </a:solidFill>
                <a:latin typeface="Algerian" panose="04020705040A02060702" pitchFamily="82" charset="0"/>
              </a:rPr>
              <a:t>How it</a:t>
            </a:r>
            <a:r>
              <a:rPr lang="en-US" altLang="en-IN" dirty="0" smtClean="0">
                <a:solidFill>
                  <a:srgbClr val="7030A0"/>
                </a:solidFill>
                <a:latin typeface="Algerian" panose="04020705040A02060702" pitchFamily="82" charset="0"/>
              </a:rPr>
              <a:t>'s</a:t>
            </a:r>
            <a:r>
              <a:rPr lang="en-IN" dirty="0" smtClean="0">
                <a:solidFill>
                  <a:srgbClr val="7030A0"/>
                </a:solidFill>
                <a:latin typeface="Algerian" panose="04020705040A02060702" pitchFamily="82" charset="0"/>
              </a:rPr>
              <a:t> work?</a:t>
            </a:r>
            <a:endParaRPr lang="en-IN" dirty="0">
              <a:solidFill>
                <a:srgbClr val="7030A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2925" y="952500"/>
            <a:ext cx="5384800" cy="4953000"/>
          </a:xfrm>
        </p:spPr>
        <p:txBody>
          <a:bodyPr>
            <a:normAutofit/>
          </a:bodyPr>
          <a:lstStyle/>
          <a:p>
            <a:pPr>
              <a:buFont typeface="Wingdings" panose="05000000000000000000" charset="0"/>
              <a:buChar char="Ø"/>
            </a:pPr>
            <a:r>
              <a:rPr lang="en-US" alt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Pick a real world scene</a:t>
            </a:r>
            <a:endParaRPr lang="en-US" alt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alt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your virtual object in it.</a:t>
            </a:r>
            <a:endParaRPr lang="en-US" alt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alt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 real world object</a:t>
            </a:r>
            <a:endParaRPr lang="en-US" alt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alt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Virtual Reality since Environment Real.</a:t>
            </a:r>
            <a:endParaRPr lang="en-US" alt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/>
          <p:nvPr>
            <p:ph sz="half" idx="2"/>
          </p:nvPr>
        </p:nvGraphicFramePr>
        <p:xfrm>
          <a:off x="6070600" y="171133"/>
          <a:ext cx="3651250" cy="2850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3648075" imgH="2847975" progId="Paint.Picture">
                  <p:embed/>
                </p:oleObj>
              </mc:Choice>
              <mc:Fallback>
                <p:oleObj name="" r:id="rId1" imgW="3648075" imgH="2847975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070600" y="171133"/>
                        <a:ext cx="3651250" cy="2850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/>
          <p:nvPr/>
        </p:nvGraphicFramePr>
        <p:xfrm>
          <a:off x="2425065" y="2809875"/>
          <a:ext cx="5140960" cy="2015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8096250" imgH="2981325" progId="Paint.Picture">
                  <p:embed/>
                </p:oleObj>
              </mc:Choice>
              <mc:Fallback>
                <p:oleObj name="" r:id="rId3" imgW="8096250" imgH="2981325" progId="Paint.Picture">
                  <p:embed/>
                  <p:pic>
                    <p:nvPicPr>
                      <p:cNvPr id="0" name="Picture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25065" y="2809875"/>
                        <a:ext cx="5140960" cy="20154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IN" dirty="0" smtClean="0">
                <a:solidFill>
                  <a:srgbClr val="7030A0"/>
                </a:solidFill>
                <a:latin typeface="Algerian" panose="04020705040A02060702" pitchFamily="82" charset="0"/>
              </a:rPr>
              <a:t>Display Techniques:</a:t>
            </a:r>
            <a:endParaRPr lang="en-US" altLang="en-IN" dirty="0" smtClean="0">
              <a:solidFill>
                <a:srgbClr val="7030A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/>
          <p:nvPr>
            <p:ph sz="half" idx="1"/>
          </p:nvPr>
        </p:nvSpPr>
        <p:spPr/>
        <p:txBody>
          <a:bodyPr/>
          <a:p>
            <a:r>
              <a:rPr lang="en-US" sz="2000" b="1"/>
              <a:t>Head-mounted Display(HMD)</a:t>
            </a:r>
            <a:endParaRPr lang="en-US" sz="2000"/>
          </a:p>
          <a:p>
            <a:pPr marL="0" indent="0" algn="ctr">
              <a:buFont typeface="Wingdings" panose="05000000000000000000" charset="0"/>
              <a:buNone/>
            </a:pPr>
            <a:r>
              <a:rPr lang="en-US" sz="2000"/>
              <a:t>            - device paired to a headset such as a        harness or helmet</a:t>
            </a:r>
            <a:endParaRPr lang="en-US" sz="2000"/>
          </a:p>
          <a:p>
            <a:pPr marL="0" indent="0" algn="ctr">
              <a:buFont typeface="Wingdings" panose="05000000000000000000" charset="0"/>
              <a:buNone/>
            </a:pPr>
            <a:endParaRPr lang="en-US" sz="2000"/>
          </a:p>
          <a:p>
            <a:pPr marL="0" indent="0" algn="ctr">
              <a:buFont typeface="Wingdings" panose="05000000000000000000" charset="0"/>
              <a:buNone/>
            </a:pPr>
            <a:endParaRPr lang="en-US" sz="2000"/>
          </a:p>
          <a:p>
            <a:pPr marL="0" indent="0" algn="ctr">
              <a:buFont typeface="Wingdings" panose="05000000000000000000" charset="0"/>
              <a:buNone/>
            </a:pPr>
            <a:endParaRPr lang="en-US" sz="2000"/>
          </a:p>
          <a:p>
            <a:pPr marL="0" indent="0" algn="ctr">
              <a:buFont typeface="Wingdings" panose="05000000000000000000" charset="0"/>
              <a:buNone/>
            </a:pPr>
            <a:endParaRPr lang="en-US" sz="2000"/>
          </a:p>
          <a:p>
            <a:pPr algn="l"/>
            <a:r>
              <a:rPr lang="en-US" sz="2000" b="1"/>
              <a:t>Eye Glasses</a:t>
            </a:r>
            <a:endParaRPr lang="en-US" sz="2000" b="1"/>
          </a:p>
          <a:p>
            <a:pPr marL="0" indent="0" algn="ctr">
              <a:buNone/>
            </a:pPr>
            <a:r>
              <a:rPr lang="en-US" sz="2000" b="1"/>
              <a:t>               </a:t>
            </a:r>
            <a:r>
              <a:rPr lang="en-US" sz="2000"/>
              <a:t>- Eye wear that employs cameras to     intercept the real world view and re-display its   augmented view through continuos pieces</a:t>
            </a:r>
            <a:endParaRPr lang="en-US" sz="2000"/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7620635" y="470853"/>
          <a:ext cx="3069590" cy="2345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3067050" imgH="2343150" progId="Paint.Picture">
                  <p:embed/>
                </p:oleObj>
              </mc:Choice>
              <mc:Fallback>
                <p:oleObj name="" r:id="rId1" imgW="3067050" imgH="23431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620635" y="470853"/>
                        <a:ext cx="3069590" cy="23450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/>
          <p:nvPr/>
        </p:nvGraphicFramePr>
        <p:xfrm>
          <a:off x="6612890" y="3154045"/>
          <a:ext cx="3984625" cy="2497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3981450" imgH="2495550" progId="Paint.Picture">
                  <p:embed/>
                </p:oleObj>
              </mc:Choice>
              <mc:Fallback>
                <p:oleObj name="" r:id="rId3" imgW="3981450" imgH="2495550" progId="Paint.Picture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12890" y="3154045"/>
                        <a:ext cx="3984625" cy="2497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Rectangle 6"/>
          <p:cNvSpPr/>
          <p:nvPr/>
        </p:nvSpPr>
        <p:spPr>
          <a:xfrm>
            <a:off x="2823845" y="295275"/>
            <a:ext cx="6037580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3600" b="1"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MingLiU-ExtB" panose="02020500000000000000" charset="-120"/>
                <a:ea typeface="PMingLiU-ExtB" panose="02020500000000000000" charset="-120"/>
              </a:rPr>
              <a:t>Video see-through HMD</a:t>
            </a:r>
            <a:endParaRPr lang="en-US" altLang="zh-CN" sz="3600" b="1">
              <a:solidFill>
                <a:srgbClr val="7030A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PMingLiU-ExtB" panose="02020500000000000000" charset="-120"/>
              <a:ea typeface="PMingLiU-ExtB" panose="02020500000000000000" charset="-120"/>
            </a:endParaRPr>
          </a:p>
        </p:txBody>
      </p:sp>
      <p:graphicFrame>
        <p:nvGraphicFramePr>
          <p:cNvPr id="9" name="Content Placeholder 8"/>
          <p:cNvGraphicFramePr/>
          <p:nvPr>
            <p:ph sz="half" idx="2"/>
          </p:nvPr>
        </p:nvGraphicFramePr>
        <p:xfrm>
          <a:off x="1326515" y="2010410"/>
          <a:ext cx="9356090" cy="3723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" imgW="7753350" imgH="4724400" progId="Paint.Picture">
                  <p:embed/>
                </p:oleObj>
              </mc:Choice>
              <mc:Fallback>
                <p:oleObj name="" r:id="rId1" imgW="7753350" imgH="4724400" progId="Paint.Picture">
                  <p:embed/>
                  <p:pic>
                    <p:nvPicPr>
                      <p:cNvPr id="0" name="Picture 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26515" y="2010410"/>
                        <a:ext cx="9356090" cy="37230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range Waves">
  <a:themeElements>
    <a:clrScheme name="Orang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73109"/>
      </a:accent1>
      <a:accent2>
        <a:srgbClr val="FF5050"/>
      </a:accent2>
      <a:accent3>
        <a:srgbClr val="FFFFFF"/>
      </a:accent3>
      <a:accent4>
        <a:srgbClr val="000000"/>
      </a:accent4>
      <a:accent5>
        <a:srgbClr val="E0ADAA"/>
      </a:accent5>
      <a:accent6>
        <a:srgbClr val="E74848"/>
      </a:accent6>
      <a:hlink>
        <a:srgbClr val="4D4D4D"/>
      </a:hlink>
      <a:folHlink>
        <a:srgbClr val="777777"/>
      </a:folHlink>
    </a:clrScheme>
    <a:fontScheme name="Orang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Orang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C73109"/>
        </a:accent1>
        <a:accent2>
          <a:srgbClr val="FF5050"/>
        </a:accent2>
        <a:accent3>
          <a:srgbClr val="FFFFFF"/>
        </a:accent3>
        <a:accent4>
          <a:srgbClr val="000000"/>
        </a:accent4>
        <a:accent5>
          <a:srgbClr val="E0ADAA"/>
        </a:accent5>
        <a:accent6>
          <a:srgbClr val="E74848"/>
        </a:accent6>
        <a:hlink>
          <a:srgbClr val="4D4D4D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2554</Words>
  <Application>WPS Presentation</Application>
  <PresentationFormat>Widescreen</PresentationFormat>
  <Paragraphs>100</Paragraphs>
  <Slides>16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9</vt:i4>
      </vt:variant>
      <vt:variant>
        <vt:lpstr>幻灯片标题</vt:lpstr>
      </vt:variant>
      <vt:variant>
        <vt:i4>16</vt:i4>
      </vt:variant>
    </vt:vector>
  </HeadingPairs>
  <TitlesOfParts>
    <vt:vector size="40" baseType="lpstr">
      <vt:lpstr>Arial</vt:lpstr>
      <vt:lpstr>SimSun</vt:lpstr>
      <vt:lpstr>Wingdings</vt:lpstr>
      <vt:lpstr>Trebuchet MS</vt:lpstr>
      <vt:lpstr>Sitka Display</vt:lpstr>
      <vt:lpstr>Trebuchet MS</vt:lpstr>
      <vt:lpstr>Calibri</vt:lpstr>
      <vt:lpstr>Algerian</vt:lpstr>
      <vt:lpstr>Gabriola</vt:lpstr>
      <vt:lpstr>Wingdings</vt:lpstr>
      <vt:lpstr>Times New Roman</vt:lpstr>
      <vt:lpstr>PMingLiU-ExtB</vt:lpstr>
      <vt:lpstr>Microsoft YaHei</vt:lpstr>
      <vt:lpstr>Arial Unicode MS</vt:lpstr>
      <vt:lpstr>Orange Waves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PowerPoint 演示文稿</vt:lpstr>
      <vt:lpstr>Topic Discussed</vt:lpstr>
      <vt:lpstr>What is Augmented Reality                 </vt:lpstr>
      <vt:lpstr>PowerPoint 演示文稿</vt:lpstr>
      <vt:lpstr>PowerPoint 演示文稿</vt:lpstr>
      <vt:lpstr>What is the Goal of AR?</vt:lpstr>
      <vt:lpstr>How does it work?</vt:lpstr>
      <vt:lpstr>Display Techniques:</vt:lpstr>
      <vt:lpstr>PowerPoint 演示文稿</vt:lpstr>
      <vt:lpstr>Advantages of video see-through HMD</vt:lpstr>
      <vt:lpstr>Applications:</vt:lpstr>
      <vt:lpstr>PowerPoint 演示文稿</vt:lpstr>
      <vt:lpstr>PowerPoint 演示文稿</vt:lpstr>
      <vt:lpstr>References:</vt:lpstr>
      <vt:lpstr>                           Any Questions?</vt:lpstr>
      <vt:lpstr>PowerPoint 演示文稿</vt:lpstr>
    </vt:vector>
  </TitlesOfParts>
  <Company>dit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</dc:creator>
  <cp:lastModifiedBy>Dylan</cp:lastModifiedBy>
  <cp:revision>46</cp:revision>
  <dcterms:created xsi:type="dcterms:W3CDTF">2020-02-19T11:20:00Z</dcterms:created>
  <dcterms:modified xsi:type="dcterms:W3CDTF">2020-02-28T08:15:42Z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1033-11.2.0.8341</vt:lpwstr>
  </property>
</Properties>
</file>